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6" r:id="rId3"/>
    <p:sldId id="257" r:id="rId4"/>
    <p:sldId id="265" r:id="rId5"/>
    <p:sldId id="266" r:id="rId6"/>
    <p:sldId id="258" r:id="rId7"/>
    <p:sldId id="259" r:id="rId8"/>
    <p:sldId id="267" r:id="rId9"/>
    <p:sldId id="268" r:id="rId1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76F979-3CF5-438F-A86E-F159CA136589}" v="6" dt="2023-12-18T17:37:35.48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nyder, Mathew (CPC)" userId="b388721c-bce6-4afe-8495-415591679fef" providerId="ADAL" clId="{5E76F979-3CF5-438F-A86E-F159CA136589}"/>
    <pc:docChg chg="custSel modSld sldOrd">
      <pc:chgData name="Snyder, Mathew (CPC)" userId="b388721c-bce6-4afe-8495-415591679fef" providerId="ADAL" clId="{5E76F979-3CF5-438F-A86E-F159CA136589}" dt="2023-12-18T17:38:56.764" v="266"/>
      <pc:docMkLst>
        <pc:docMk/>
      </pc:docMkLst>
      <pc:sldChg chg="modSp mod">
        <pc:chgData name="Snyder, Mathew (CPC)" userId="b388721c-bce6-4afe-8495-415591679fef" providerId="ADAL" clId="{5E76F979-3CF5-438F-A86E-F159CA136589}" dt="2023-12-18T17:38:41.384" v="264" actId="5793"/>
        <pc:sldMkLst>
          <pc:docMk/>
          <pc:sldMk cId="0" sldId="257"/>
        </pc:sldMkLst>
        <pc:spChg chg="mod">
          <ac:chgData name="Snyder, Mathew (CPC)" userId="b388721c-bce6-4afe-8495-415591679fef" providerId="ADAL" clId="{5E76F979-3CF5-438F-A86E-F159CA136589}" dt="2023-12-18T17:38:41.384" v="264" actId="5793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Snyder, Mathew (CPC)" userId="b388721c-bce6-4afe-8495-415591679fef" providerId="ADAL" clId="{5E76F979-3CF5-438F-A86E-F159CA136589}" dt="2023-12-18T17:33:43.391" v="35" actId="20577"/>
        <pc:sldMkLst>
          <pc:docMk/>
          <pc:sldMk cId="0" sldId="258"/>
        </pc:sldMkLst>
        <pc:graphicFrameChg chg="modGraphic">
          <ac:chgData name="Snyder, Mathew (CPC)" userId="b388721c-bce6-4afe-8495-415591679fef" providerId="ADAL" clId="{5E76F979-3CF5-438F-A86E-F159CA136589}" dt="2023-12-18T17:33:43.391" v="35" actId="20577"/>
          <ac:graphicFrameMkLst>
            <pc:docMk/>
            <pc:sldMk cId="0" sldId="258"/>
            <ac:graphicFrameMk id="3" creationId="{752FE1B7-6E69-1172-1D6A-00922FC65735}"/>
          </ac:graphicFrameMkLst>
        </pc:graphicFrameChg>
      </pc:sldChg>
      <pc:sldChg chg="ord">
        <pc:chgData name="Snyder, Mathew (CPC)" userId="b388721c-bce6-4afe-8495-415591679fef" providerId="ADAL" clId="{5E76F979-3CF5-438F-A86E-F159CA136589}" dt="2023-12-18T17:38:56.764" v="266"/>
        <pc:sldMkLst>
          <pc:docMk/>
          <pc:sldMk cId="0" sldId="259"/>
        </pc:sldMkLst>
      </pc:sldChg>
      <pc:sldChg chg="modSp mod">
        <pc:chgData name="Snyder, Mathew (CPC)" userId="b388721c-bce6-4afe-8495-415591679fef" providerId="ADAL" clId="{5E76F979-3CF5-438F-A86E-F159CA136589}" dt="2023-12-18T17:38:11.535" v="235" actId="20577"/>
        <pc:sldMkLst>
          <pc:docMk/>
          <pc:sldMk cId="764717064" sldId="260"/>
        </pc:sldMkLst>
        <pc:spChg chg="mod">
          <ac:chgData name="Snyder, Mathew (CPC)" userId="b388721c-bce6-4afe-8495-415591679fef" providerId="ADAL" clId="{5E76F979-3CF5-438F-A86E-F159CA136589}" dt="2023-12-18T17:38:11.535" v="235" actId="20577"/>
          <ac:spMkLst>
            <pc:docMk/>
            <pc:sldMk cId="764717064" sldId="260"/>
            <ac:spMk id="2" creationId="{B1A0347C-0029-4EC1-9A92-C76332E888AD}"/>
          </ac:spMkLst>
        </pc:spChg>
      </pc:sldChg>
      <pc:sldChg chg="addSp delSp modSp mod">
        <pc:chgData name="Snyder, Mathew (CPC)" userId="b388721c-bce6-4afe-8495-415591679fef" providerId="ADAL" clId="{5E76F979-3CF5-438F-A86E-F159CA136589}" dt="2023-12-18T17:36:09.233" v="94"/>
        <pc:sldMkLst>
          <pc:docMk/>
          <pc:sldMk cId="2102072173" sldId="267"/>
        </pc:sldMkLst>
        <pc:spChg chg="mod">
          <ac:chgData name="Snyder, Mathew (CPC)" userId="b388721c-bce6-4afe-8495-415591679fef" providerId="ADAL" clId="{5E76F979-3CF5-438F-A86E-F159CA136589}" dt="2023-12-18T17:35:50.539" v="93" actId="14100"/>
          <ac:spMkLst>
            <pc:docMk/>
            <pc:sldMk cId="2102072173" sldId="267"/>
            <ac:spMk id="2" creationId="{00000000-0000-0000-0000-000000000000}"/>
          </ac:spMkLst>
        </pc:spChg>
        <pc:spChg chg="del">
          <ac:chgData name="Snyder, Mathew (CPC)" userId="b388721c-bce6-4afe-8495-415591679fef" providerId="ADAL" clId="{5E76F979-3CF5-438F-A86E-F159CA136589}" dt="2023-12-18T17:35:23.930" v="37" actId="478"/>
          <ac:spMkLst>
            <pc:docMk/>
            <pc:sldMk cId="2102072173" sldId="267"/>
            <ac:spMk id="4" creationId="{81573CB0-7CD7-7165-A038-6FCEB714470A}"/>
          </ac:spMkLst>
        </pc:spChg>
        <pc:graphicFrameChg chg="del">
          <ac:chgData name="Snyder, Mathew (CPC)" userId="b388721c-bce6-4afe-8495-415591679fef" providerId="ADAL" clId="{5E76F979-3CF5-438F-A86E-F159CA136589}" dt="2023-12-18T17:35:21.760" v="36" actId="478"/>
          <ac:graphicFrameMkLst>
            <pc:docMk/>
            <pc:sldMk cId="2102072173" sldId="267"/>
            <ac:graphicFrameMk id="3" creationId="{752FE1B7-6E69-1172-1D6A-00922FC65735}"/>
          </ac:graphicFrameMkLst>
        </pc:graphicFrameChg>
        <pc:graphicFrameChg chg="add mod">
          <ac:chgData name="Snyder, Mathew (CPC)" userId="b388721c-bce6-4afe-8495-415591679fef" providerId="ADAL" clId="{5E76F979-3CF5-438F-A86E-F159CA136589}" dt="2023-12-18T17:35:26.849" v="38"/>
          <ac:graphicFrameMkLst>
            <pc:docMk/>
            <pc:sldMk cId="2102072173" sldId="267"/>
            <ac:graphicFrameMk id="5" creationId="{098D9C26-0754-4B63-FFF2-1E3C25917AF5}"/>
          </ac:graphicFrameMkLst>
        </pc:graphicFrameChg>
        <pc:graphicFrameChg chg="del">
          <ac:chgData name="Snyder, Mathew (CPC)" userId="b388721c-bce6-4afe-8495-415591679fef" providerId="ADAL" clId="{5E76F979-3CF5-438F-A86E-F159CA136589}" dt="2023-12-18T17:36:09.233" v="94"/>
          <ac:graphicFrameMkLst>
            <pc:docMk/>
            <pc:sldMk cId="2102072173" sldId="267"/>
            <ac:graphicFrameMk id="6" creationId="{D64E5032-049A-062D-F5F6-5FE45DF78185}"/>
          </ac:graphicFrameMkLst>
        </pc:graphicFrameChg>
      </pc:sldChg>
      <pc:sldChg chg="addSp delSp modSp mod">
        <pc:chgData name="Snyder, Mathew (CPC)" userId="b388721c-bce6-4afe-8495-415591679fef" providerId="ADAL" clId="{5E76F979-3CF5-438F-A86E-F159CA136589}" dt="2023-12-18T17:37:35.489" v="170"/>
        <pc:sldMkLst>
          <pc:docMk/>
          <pc:sldMk cId="4278098385" sldId="268"/>
        </pc:sldMkLst>
        <pc:spChg chg="mod">
          <ac:chgData name="Snyder, Mathew (CPC)" userId="b388721c-bce6-4afe-8495-415591679fef" providerId="ADAL" clId="{5E76F979-3CF5-438F-A86E-F159CA136589}" dt="2023-12-18T17:36:51.202" v="168" actId="14100"/>
          <ac:spMkLst>
            <pc:docMk/>
            <pc:sldMk cId="4278098385" sldId="268"/>
            <ac:spMk id="2" creationId="{00000000-0000-0000-0000-000000000000}"/>
          </ac:spMkLst>
        </pc:spChg>
        <pc:graphicFrameChg chg="add mod">
          <ac:chgData name="Snyder, Mathew (CPC)" userId="b388721c-bce6-4afe-8495-415591679fef" providerId="ADAL" clId="{5E76F979-3CF5-438F-A86E-F159CA136589}" dt="2023-12-18T17:37:35.489" v="170"/>
          <ac:graphicFrameMkLst>
            <pc:docMk/>
            <pc:sldMk cId="4278098385" sldId="268"/>
            <ac:graphicFrameMk id="3" creationId="{B6CD64D0-4EBC-AD2B-7EBF-B3751C47BF08}"/>
          </ac:graphicFrameMkLst>
        </pc:graphicFrameChg>
        <pc:graphicFrameChg chg="del">
          <ac:chgData name="Snyder, Mathew (CPC)" userId="b388721c-bce6-4afe-8495-415591679fef" providerId="ADAL" clId="{5E76F979-3CF5-438F-A86E-F159CA136589}" dt="2023-12-18T17:36:54.342" v="169" actId="478"/>
          <ac:graphicFrameMkLst>
            <pc:docMk/>
            <pc:sldMk cId="4278098385" sldId="268"/>
            <ac:graphicFrameMk id="5" creationId="{098D9C26-0754-4B63-FFF2-1E3C25917AF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Swis721 Md BT"/>
                <a:cs typeface="Swis721 Md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Swis721 Md BT"/>
                <a:cs typeface="Swis721 Md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Swis721 Md BT"/>
                <a:cs typeface="Swis721 Md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25271"/>
            <a:ext cx="825500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04040"/>
                </a:solidFill>
                <a:latin typeface="Swis721 Md BT"/>
                <a:cs typeface="Swis721 Md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1578356"/>
            <a:ext cx="8255000" cy="2541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0347C-0029-4EC1-9A92-C76332E88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295400"/>
            <a:ext cx="8255000" cy="1846659"/>
          </a:xfrm>
        </p:spPr>
        <p:txBody>
          <a:bodyPr/>
          <a:lstStyle/>
          <a:p>
            <a:pPr algn="ctr"/>
            <a:r>
              <a:rPr lang="en-US" dirty="0"/>
              <a:t>Market Octavia – Fee Revenue Projections and Expenditure Plan</a:t>
            </a:r>
            <a:br>
              <a:rPr lang="en-US" dirty="0"/>
            </a:br>
            <a:r>
              <a:rPr lang="en-US" dirty="0"/>
              <a:t>FY25 – FY29</a:t>
            </a:r>
            <a:br>
              <a:rPr lang="en-US" dirty="0"/>
            </a:br>
            <a:r>
              <a:rPr lang="en-US" dirty="0"/>
              <a:t>For MO CAC Meeting December 18, 2023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1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23749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0" dirty="0"/>
              <a:t>June Meeting</a:t>
            </a:r>
            <a:endParaRPr spc="-80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1578356"/>
            <a:ext cx="7710805" cy="2834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Reported slowing revenue over the next two to four years with </a:t>
            </a:r>
            <a:r>
              <a:rPr lang="en-US" sz="2000">
                <a:solidFill>
                  <a:srgbClr val="585858"/>
                </a:solidFill>
                <a:latin typeface="Swis721 Lt BT"/>
                <a:cs typeface="Swis721 Lt BT"/>
              </a:rPr>
              <a:t>revenue not</a:t>
            </a: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1206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Ramifications: funding was proposed to be pushed out for programmed projects; only one moderate size projects added for funding</a:t>
            </a: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Provided heads-up to proposed fee reduction and deferral legislation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819721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September Meeting – </a:t>
            </a:r>
            <a:br>
              <a:rPr lang="en-US" spc="-85" dirty="0"/>
            </a:br>
            <a:r>
              <a:rPr lang="en-US" spc="-85" dirty="0"/>
              <a:t>Development Impact Fee Deferral and Reduction Legislation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1578356"/>
            <a:ext cx="8197215" cy="20140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spc="-55" dirty="0">
                <a:solidFill>
                  <a:srgbClr val="585858"/>
                </a:solidFill>
                <a:latin typeface="Swis721 Lt BT"/>
                <a:cs typeface="Swis721 Lt BT"/>
              </a:rPr>
              <a:t>Development projects not moving forward due to infeasibility</a:t>
            </a:r>
            <a:endParaRPr sz="2000" dirty="0"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For housing fees, Technical Working Group convened to discuss reduction of housing fees and other measures</a:t>
            </a:r>
            <a:endParaRPr sz="2000" dirty="0">
              <a:latin typeface="Swis721 Lt BT"/>
              <a:cs typeface="Swis721 Lt BT"/>
            </a:endParaRPr>
          </a:p>
          <a:p>
            <a:pPr marL="244475" marR="5080" indent="-23241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Mayor’s Office and Board President Peskin proposed additional development fee reductions to encourage construction </a:t>
            </a:r>
            <a:endParaRPr sz="2000" dirty="0">
              <a:latin typeface="Swis721 Lt BT"/>
              <a:cs typeface="Swis721 Lt B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81972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Development Impact Fee Deferral and Reduction Legislation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1578356"/>
            <a:ext cx="8197215" cy="43223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Ordinance approved by the Planning Commission on July 13, 2023</a:t>
            </a:r>
          </a:p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Ordinance approved by Full Board on initial reading July 25, 2023</a:t>
            </a:r>
          </a:p>
          <a:p>
            <a:pPr marL="12065" marR="889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tabLst>
                <a:tab pos="244475" algn="l"/>
              </a:tabLst>
            </a:pPr>
            <a:endParaRPr lang="en-US" sz="2000" dirty="0">
              <a:latin typeface="Swis721 Lt BT"/>
              <a:cs typeface="Swis721 Lt BT"/>
            </a:endParaRPr>
          </a:p>
          <a:p>
            <a:pPr marL="12065" marR="889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The Way It is Now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Impact fees are adjusted annually on January 1 by the Annual Infrastructure Construction Cost Increase Estimate (AICCIE), with the exception of the Inclusionary Housing Fee that is subject to a different adjustment methodology.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Once assessed for a given project, impact fees increase annually on January 1 until a first construction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Impact fees are due upon issuance of a first construction document.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All non-residential development projects are required to pay impact fees in all Zoning Districts. </a:t>
            </a:r>
          </a:p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sz="2000" dirty="0">
              <a:latin typeface="Swis721 Lt BT"/>
              <a:cs typeface="Swis721 Lt BT"/>
            </a:endParaRPr>
          </a:p>
        </p:txBody>
      </p:sp>
    </p:spTree>
    <p:extLst>
      <p:ext uri="{BB962C8B-B14F-4D97-AF65-F5344CB8AC3E}">
        <p14:creationId xmlns:p14="http://schemas.microsoft.com/office/powerpoint/2010/main" val="272331164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81972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Development Impact Fee Deferral and Reduction Legislation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44500" y="1578356"/>
            <a:ext cx="8197215" cy="38606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889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The Way It Will Be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Impact fees are adjusted annually on January 1 by the Annual Infrastructure Construction Cost Increase Estimate (AICCIE), with the exception of the Inclusionary Housing Fee that is subject to a different adjustment methodology.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Impact fees other than the Inclusionary Housing Fee would be “locked-in” at the amounts assessed upon project approval rather than continuing to increase every January 1 until the issuance of a first construction document. All non-residential development projects are required to pay impact fees in all Zoning Districts. 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Payment of impact fees other than the Inclusionary Housing Fee could be deferred until first certificate of occupancy. This would reactivate and modify a program that sunset in 2013.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New retail and industrial projects in the City’s PDR Zoning Districts, as well as projects with hotel, entertainment, bar, and open space uses in the City’s C-2 Districts, would be exempt from paying impact fees for the next three years. </a:t>
            </a:r>
          </a:p>
          <a:p>
            <a:pPr marL="240665" marR="8890" indent="-228600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+mj-lt"/>
              <a:buAutoNum type="arabicPeriod"/>
              <a:tabLst>
                <a:tab pos="244475" algn="l"/>
              </a:tabLst>
            </a:pPr>
            <a:r>
              <a:rPr lang="en-US" sz="1200" dirty="0">
                <a:latin typeface="Swis721 Lt BT"/>
                <a:cs typeface="Swis721 Lt BT"/>
              </a:rPr>
              <a:t>Fees would be reduced by 33% through FY29.</a:t>
            </a:r>
          </a:p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sz="2000" dirty="0">
              <a:latin typeface="Swis721 Lt BT"/>
              <a:cs typeface="Swis721 Lt BT"/>
            </a:endParaRPr>
          </a:p>
        </p:txBody>
      </p:sp>
    </p:spTree>
    <p:extLst>
      <p:ext uri="{BB962C8B-B14F-4D97-AF65-F5344CB8AC3E}">
        <p14:creationId xmlns:p14="http://schemas.microsoft.com/office/powerpoint/2010/main" val="22832638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2873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Ramifications</a:t>
            </a:r>
            <a:endParaRPr spc="-80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81573CB0-7CD7-7165-A038-6FCEB714470A}"/>
              </a:ext>
            </a:extLst>
          </p:cNvPr>
          <p:cNvSpPr txBox="1"/>
          <p:nvPr/>
        </p:nvSpPr>
        <p:spPr>
          <a:xfrm>
            <a:off x="444500" y="1578356"/>
            <a:ext cx="819721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marR="8890" indent="-231775">
              <a:lnSpc>
                <a:spcPct val="100000"/>
              </a:lnSpc>
              <a:spcBef>
                <a:spcPts val="1800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latin typeface="Swis721 Lt BT"/>
                <a:cs typeface="Swis721 Lt BT"/>
              </a:rPr>
              <a:t>Revenue reduced </a:t>
            </a:r>
            <a:endParaRPr sz="2000" dirty="0">
              <a:latin typeface="Swis721 Lt BT"/>
              <a:cs typeface="Swis721 Lt B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2FE1B7-6E69-1172-1D6A-00922FC65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92127"/>
              </p:ext>
            </p:extLst>
          </p:nvPr>
        </p:nvGraphicFramePr>
        <p:xfrm>
          <a:off x="685800" y="2209800"/>
          <a:ext cx="7010400" cy="1110615"/>
        </p:xfrm>
        <a:graphic>
          <a:graphicData uri="http://schemas.openxmlformats.org/drawingml/2006/table">
            <a:tbl>
              <a:tblPr/>
              <a:tblGrid>
                <a:gridCol w="2582969">
                  <a:extLst>
                    <a:ext uri="{9D8B030D-6E8A-4147-A177-3AD203B41FA5}">
                      <a16:colId xmlns:a16="http://schemas.microsoft.com/office/drawing/2014/main" val="1590464714"/>
                    </a:ext>
                  </a:extLst>
                </a:gridCol>
                <a:gridCol w="1095150">
                  <a:extLst>
                    <a:ext uri="{9D8B030D-6E8A-4147-A177-3AD203B41FA5}">
                      <a16:colId xmlns:a16="http://schemas.microsoft.com/office/drawing/2014/main" val="2452189538"/>
                    </a:ext>
                  </a:extLst>
                </a:gridCol>
                <a:gridCol w="1051920">
                  <a:extLst>
                    <a:ext uri="{9D8B030D-6E8A-4147-A177-3AD203B41FA5}">
                      <a16:colId xmlns:a16="http://schemas.microsoft.com/office/drawing/2014/main" val="3560333349"/>
                    </a:ext>
                  </a:extLst>
                </a:gridCol>
                <a:gridCol w="1199621">
                  <a:extLst>
                    <a:ext uri="{9D8B030D-6E8A-4147-A177-3AD203B41FA5}">
                      <a16:colId xmlns:a16="http://schemas.microsoft.com/office/drawing/2014/main" val="1778937959"/>
                    </a:ext>
                  </a:extLst>
                </a:gridCol>
                <a:gridCol w="1080740">
                  <a:extLst>
                    <a:ext uri="{9D8B030D-6E8A-4147-A177-3AD203B41FA5}">
                      <a16:colId xmlns:a16="http://schemas.microsoft.com/office/drawing/2014/main" val="1434684273"/>
                    </a:ext>
                  </a:extLst>
                </a:gridCol>
              </a:tblGrid>
              <a:tr h="364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FY24 and FY25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FY26 - FY29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Through FY29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Through FY34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207357"/>
                  </a:ext>
                </a:extLst>
              </a:tr>
              <a:tr h="248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Previous Projections (July 2023)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2,689,600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58,705,200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117,819,400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117,860,400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983504"/>
                  </a:ext>
                </a:extLst>
              </a:tr>
              <a:tr h="248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Revised Projections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356,690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86,195,484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89,241,760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97,345,760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495338"/>
                  </a:ext>
                </a:extLst>
              </a:tr>
              <a:tr h="248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Difference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(2,332,910)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(31,623,915)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(28,577,640)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(20,514,640)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64904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3142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75" dirty="0"/>
              <a:t>Ramifications</a:t>
            </a:r>
            <a:endParaRPr spc="-85" dirty="0"/>
          </a:p>
        </p:txBody>
      </p:sp>
      <p:sp>
        <p:nvSpPr>
          <p:cNvPr id="3" name="object 3"/>
          <p:cNvSpPr txBox="1"/>
          <p:nvPr/>
        </p:nvSpPr>
        <p:spPr>
          <a:xfrm>
            <a:off x="469900" y="1600200"/>
            <a:ext cx="8121650" cy="34759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Previous version of draft Expenditure Plan adjusted proposed expenditures to enable balanced budget at the end of five-year budget cycle to the extent possible</a:t>
            </a:r>
          </a:p>
          <a:p>
            <a:pPr marL="1206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All funding categories now show deficits at end of five-year funding cycle -&gt; some projects unlikely to be funded</a:t>
            </a: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r>
              <a:rPr lang="en-US" sz="2000" dirty="0">
                <a:solidFill>
                  <a:srgbClr val="585858"/>
                </a:solidFill>
                <a:latin typeface="Swis721 Lt BT"/>
                <a:cs typeface="Swis721 Lt BT"/>
              </a:rPr>
              <a:t>IPIC did not want to adjust expenditures at this time in case funding picture improves in the next couple of years</a:t>
            </a: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  <a:p>
            <a:pPr marL="243840" indent="-231775">
              <a:lnSpc>
                <a:spcPct val="100000"/>
              </a:lnSpc>
              <a:spcBef>
                <a:spcPts val="105"/>
              </a:spcBef>
              <a:buClr>
                <a:srgbClr val="F8961D"/>
              </a:buClr>
              <a:buFont typeface="Wingdings"/>
              <a:buChar char=""/>
              <a:tabLst>
                <a:tab pos="244475" algn="l"/>
              </a:tabLst>
            </a:pPr>
            <a:endParaRPr lang="en-US" sz="2000" dirty="0">
              <a:solidFill>
                <a:srgbClr val="585858"/>
              </a:solidFill>
              <a:latin typeface="Swis721 Lt BT"/>
              <a:cs typeface="Swis721 Lt B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60325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MO Expenditures – Projects funded to date</a:t>
            </a:r>
            <a:endParaRPr spc="-8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8D9C26-0754-4B63-FFF2-1E3C25917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398657"/>
              </p:ext>
            </p:extLst>
          </p:nvPr>
        </p:nvGraphicFramePr>
        <p:xfrm>
          <a:off x="361949" y="1418354"/>
          <a:ext cx="8229602" cy="3868697"/>
        </p:xfrm>
        <a:graphic>
          <a:graphicData uri="http://schemas.openxmlformats.org/drawingml/2006/table">
            <a:tbl>
              <a:tblPr/>
              <a:tblGrid>
                <a:gridCol w="754438">
                  <a:extLst>
                    <a:ext uri="{9D8B030D-6E8A-4147-A177-3AD203B41FA5}">
                      <a16:colId xmlns:a16="http://schemas.microsoft.com/office/drawing/2014/main" val="2450916024"/>
                    </a:ext>
                  </a:extLst>
                </a:gridCol>
                <a:gridCol w="352994">
                  <a:extLst>
                    <a:ext uri="{9D8B030D-6E8A-4147-A177-3AD203B41FA5}">
                      <a16:colId xmlns:a16="http://schemas.microsoft.com/office/drawing/2014/main" val="704668448"/>
                    </a:ext>
                  </a:extLst>
                </a:gridCol>
                <a:gridCol w="2027984">
                  <a:extLst>
                    <a:ext uri="{9D8B030D-6E8A-4147-A177-3AD203B41FA5}">
                      <a16:colId xmlns:a16="http://schemas.microsoft.com/office/drawing/2014/main" val="189287448"/>
                    </a:ext>
                  </a:extLst>
                </a:gridCol>
                <a:gridCol w="236435">
                  <a:extLst>
                    <a:ext uri="{9D8B030D-6E8A-4147-A177-3AD203B41FA5}">
                      <a16:colId xmlns:a16="http://schemas.microsoft.com/office/drawing/2014/main" val="78063049"/>
                    </a:ext>
                  </a:extLst>
                </a:gridCol>
                <a:gridCol w="691039">
                  <a:extLst>
                    <a:ext uri="{9D8B030D-6E8A-4147-A177-3AD203B41FA5}">
                      <a16:colId xmlns:a16="http://schemas.microsoft.com/office/drawing/2014/main" val="1426812453"/>
                    </a:ext>
                  </a:extLst>
                </a:gridCol>
                <a:gridCol w="103822">
                  <a:extLst>
                    <a:ext uri="{9D8B030D-6E8A-4147-A177-3AD203B41FA5}">
                      <a16:colId xmlns:a16="http://schemas.microsoft.com/office/drawing/2014/main" val="2232281065"/>
                    </a:ext>
                  </a:extLst>
                </a:gridCol>
                <a:gridCol w="754438">
                  <a:extLst>
                    <a:ext uri="{9D8B030D-6E8A-4147-A177-3AD203B41FA5}">
                      <a16:colId xmlns:a16="http://schemas.microsoft.com/office/drawing/2014/main" val="726509299"/>
                    </a:ext>
                  </a:extLst>
                </a:gridCol>
                <a:gridCol w="352994">
                  <a:extLst>
                    <a:ext uri="{9D8B030D-6E8A-4147-A177-3AD203B41FA5}">
                      <a16:colId xmlns:a16="http://schemas.microsoft.com/office/drawing/2014/main" val="1014911607"/>
                    </a:ext>
                  </a:extLst>
                </a:gridCol>
                <a:gridCol w="1907707">
                  <a:extLst>
                    <a:ext uri="{9D8B030D-6E8A-4147-A177-3AD203B41FA5}">
                      <a16:colId xmlns:a16="http://schemas.microsoft.com/office/drawing/2014/main" val="3593822379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795868268"/>
                    </a:ext>
                  </a:extLst>
                </a:gridCol>
                <a:gridCol w="749301">
                  <a:extLst>
                    <a:ext uri="{9D8B030D-6E8A-4147-A177-3AD203B41FA5}">
                      <a16:colId xmlns:a16="http://schemas.microsoft.com/office/drawing/2014/main" val="1248116795"/>
                    </a:ext>
                  </a:extLst>
                </a:gridCol>
              </a:tblGrid>
              <a:tr h="109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Market Octavia</a:t>
                      </a: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050502"/>
                  </a:ext>
                </a:extLst>
              </a:tr>
              <a:tr h="249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Category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IPIC NO.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Project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Agency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Amount Transferred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Category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IPIC NO.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Project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Agency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FFFFFF"/>
                          </a:solidFill>
                          <a:effectLst/>
                          <a:latin typeface="Source Sans Pro" panose="020B0503030403020204" pitchFamily="34" charset="0"/>
                        </a:rPr>
                        <a:t>Amount Transferred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767350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Haight Two-way Transportation and Streetscape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330,000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30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Upper Market Pedestrian Improvements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2,088,157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765276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Muni Forward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300,000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30.1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Upper Market Pedestrian Improvements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2,217,100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7859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Light Rail Service Enhancement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5,250,000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31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Predevelopment - Upper Market Pedestrian Improvements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   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570327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5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Polk Street northbound bicycle improvements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   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32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Re-establish Octavia Boulevard ROW with Hayward Park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DCP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150,000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862298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6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Van Ness BRT - Van Ness and Mission Ped. improvements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1,500,000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33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Sidewalk Greening Program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700,000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21153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7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Hub Transportation Improvements Study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DCP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250,000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34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Streetscape Enhancement Fund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2,350,000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225863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8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Valencia Protected Bike Lanes*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2,604,231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34.1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Streetscape Enhancement Fund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2,350,000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042774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9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Western Adddition CBTP Improvements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725,000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35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Koshland Park Access Improvements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450,000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657247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10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HUB Transportation Improvements Fund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304,000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36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Van Ness BRT - Van Ness and Mission ped.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500,000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974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Transit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10.1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Local Bus TSP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196,000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37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Neighborhood Heritage Program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DCP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   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056502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19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Dolores and Market Intersection Improvements (In-kind)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IN-KIND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513,000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38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Octavia Boulevard Irrigation System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100,000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958060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21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12th/Otis Plaza IKA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IN-KIND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3,000,000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HUB Public Realm Improvements Plan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6,000,000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773515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23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Hayes Two-way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   49,000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39.2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13th Street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175,000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50023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24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Living Alleys Community Challenge Grants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3,000,000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Rec and Open Space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44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Hayward Park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RPD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7,984,000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939589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24.1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Living Alleys Community Challenge Grants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ADM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500,000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Rec and Open Space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45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Brady Block Park  - design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DCP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200,000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885045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25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Better Market Street - Market from 10th to Octavia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1,500,000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Rec and Open Space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46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Community Challenge Grant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ADM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100,000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086325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26.1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Page Street Neighborway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1,000,000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Rec and Open Space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47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Buchanan Street Mall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RPD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3,615,000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168036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26.2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Page Street Neighborway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DCP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250,000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Rec and Open Space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48.25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11th and Notama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RPD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1,000,000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220709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27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Patricia's Green Rotating Art Project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ARTS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360,000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Child Care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53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OECE Child Care NOFA Program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OECE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1,273,000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418983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28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Market/Octavia Plazas Rotating Art Project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ARTS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   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143152"/>
                  </a:ext>
                </a:extLst>
              </a:tr>
              <a:tr h="154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Complete Streets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29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Pedestrian Improvements Franklin and Gough intersections 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250,000 </a:t>
                      </a:r>
                    </a:p>
                  </a:txBody>
                  <a:tcPr marL="5191" marR="5191" marT="51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53,333,488 </a:t>
                      </a:r>
                    </a:p>
                  </a:txBody>
                  <a:tcPr marL="5191" marR="5191" marT="51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546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07217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525271"/>
            <a:ext cx="8013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5" dirty="0"/>
              <a:t>MO Expenditures – “Appropriated not Transferred” and “Programmed”</a:t>
            </a:r>
            <a:endParaRPr spc="-8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CD64D0-4EBC-AD2B-7EBF-B3751C47B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151199"/>
              </p:ext>
            </p:extLst>
          </p:nvPr>
        </p:nvGraphicFramePr>
        <p:xfrm>
          <a:off x="457200" y="1962804"/>
          <a:ext cx="8229599" cy="3546754"/>
        </p:xfrm>
        <a:graphic>
          <a:graphicData uri="http://schemas.openxmlformats.org/drawingml/2006/table">
            <a:tbl>
              <a:tblPr/>
              <a:tblGrid>
                <a:gridCol w="1385066">
                  <a:extLst>
                    <a:ext uri="{9D8B030D-6E8A-4147-A177-3AD203B41FA5}">
                      <a16:colId xmlns:a16="http://schemas.microsoft.com/office/drawing/2014/main" val="632445329"/>
                    </a:ext>
                  </a:extLst>
                </a:gridCol>
                <a:gridCol w="443221">
                  <a:extLst>
                    <a:ext uri="{9D8B030D-6E8A-4147-A177-3AD203B41FA5}">
                      <a16:colId xmlns:a16="http://schemas.microsoft.com/office/drawing/2014/main" val="2672596992"/>
                    </a:ext>
                  </a:extLst>
                </a:gridCol>
                <a:gridCol w="3518067">
                  <a:extLst>
                    <a:ext uri="{9D8B030D-6E8A-4147-A177-3AD203B41FA5}">
                      <a16:colId xmlns:a16="http://schemas.microsoft.com/office/drawing/2014/main" val="2434432911"/>
                    </a:ext>
                  </a:extLst>
                </a:gridCol>
                <a:gridCol w="590961">
                  <a:extLst>
                    <a:ext uri="{9D8B030D-6E8A-4147-A177-3AD203B41FA5}">
                      <a16:colId xmlns:a16="http://schemas.microsoft.com/office/drawing/2014/main" val="2526735062"/>
                    </a:ext>
                  </a:extLst>
                </a:gridCol>
                <a:gridCol w="738702">
                  <a:extLst>
                    <a:ext uri="{9D8B030D-6E8A-4147-A177-3AD203B41FA5}">
                      <a16:colId xmlns:a16="http://schemas.microsoft.com/office/drawing/2014/main" val="493446422"/>
                    </a:ext>
                  </a:extLst>
                </a:gridCol>
                <a:gridCol w="796413">
                  <a:extLst>
                    <a:ext uri="{9D8B030D-6E8A-4147-A177-3AD203B41FA5}">
                      <a16:colId xmlns:a16="http://schemas.microsoft.com/office/drawing/2014/main" val="3048422380"/>
                    </a:ext>
                  </a:extLst>
                </a:gridCol>
                <a:gridCol w="757169">
                  <a:extLst>
                    <a:ext uri="{9D8B030D-6E8A-4147-A177-3AD203B41FA5}">
                      <a16:colId xmlns:a16="http://schemas.microsoft.com/office/drawing/2014/main" val="2123844182"/>
                    </a:ext>
                  </a:extLst>
                </a:gridCol>
              </a:tblGrid>
              <a:tr h="443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Category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Line Item No.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Project Title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Agency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Previously Appropriated - Funds not yet Transferred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Programmed FY27 through FY 29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2F2F2"/>
                          </a:solidFill>
                          <a:effectLst/>
                          <a:latin typeface="Source Sans Pro" panose="020B0503030403020204" pitchFamily="34" charset="0"/>
                        </a:rPr>
                        <a:t>THROUGH FY29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9444"/>
                  </a:ext>
                </a:extLst>
              </a:tr>
              <a:tr h="1939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MO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797302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Transit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8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Valencia Protected Bike Lanes*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2,045,769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 - 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2,045,769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340283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Transit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10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HUB Transportation Improvements Fund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MTA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5,515,860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7,754,140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13,270,000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284277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Complete Streets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20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Oak Plaza In-Kind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In-Kind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2,180,893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098660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Complete Streets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24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Living Alleys Community Challenge Grants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500,000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500,000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1,000,000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630598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Complete Streets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25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Better Market Street - Market from 10th to Octavia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500,000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 - 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500,000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712003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Complete Streets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27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Patricia's Green Rotating Art Project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ARTS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- 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300,000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300,000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913154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Complete Streets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32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Re-establish Octavia Boulevard ROW with Hayward Park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DCP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150,000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 - 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150,000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645417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Complete Streets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33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Sidewalk Greening Program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600,000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040243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Complete Streets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34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Streetscape Enhancement Fund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2,000,000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   - 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2,000,000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26695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Complete Streets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39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HUB Public Realm Improvements Plan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DPW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5,468,372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11,355,628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16,824,000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714936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Recreation and Open Space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47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Buchanan Street Mall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RPD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- 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505,250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505,250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673323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Recreation and Open Space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48.25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11th and Notama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RPD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2,100,000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505,250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2,605,250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95384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Recreation and Open Space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48.5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Civic Center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RPD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- 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2,524,345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2,524,345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10645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Recreation and Open Space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48.75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Koshland Park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RPD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2,000,000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2,000,000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263022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Recreation and Open Space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48.9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Other Open Space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RPD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         -  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3,563,590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3,563,590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48351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Child Care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53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OECE Child Care NOFA Program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DEC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4,808,000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3,203,000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8,011,000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992216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Admin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59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Program Admin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DCP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3,106,150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      132,150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3,238,300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117412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Total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 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26,194,151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  35,124,246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61,318,397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465433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102809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Revenue FY24 through FY29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  32,845,000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638913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Deficit 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</a:rPr>
                        <a:t> $       (28,473,397)</a:t>
                      </a:r>
                    </a:p>
                  </a:txBody>
                  <a:tcPr marL="6927" marR="6927" marT="6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060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09838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1559</Words>
  <Application>Microsoft Office PowerPoint</Application>
  <PresentationFormat>On-screen Show (4:3)</PresentationFormat>
  <Paragraphs>413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Source Sans Pro</vt:lpstr>
      <vt:lpstr>Swis721 Lt BT</vt:lpstr>
      <vt:lpstr>Swis721 Md BT</vt:lpstr>
      <vt:lpstr>Wingdings</vt:lpstr>
      <vt:lpstr>Office Theme</vt:lpstr>
      <vt:lpstr>Market Octavia – Fee Revenue Projections and Expenditure Plan FY25 – FY29 For MO CAC Meeting December 18, 2023 </vt:lpstr>
      <vt:lpstr>June Meeting</vt:lpstr>
      <vt:lpstr>September Meeting –  Development Impact Fee Deferral and Reduction Legislation</vt:lpstr>
      <vt:lpstr>Development Impact Fee Deferral and Reduction Legislation</vt:lpstr>
      <vt:lpstr>Development Impact Fee Deferral and Reduction Legislation</vt:lpstr>
      <vt:lpstr>Ramifications</vt:lpstr>
      <vt:lpstr>Ramifications</vt:lpstr>
      <vt:lpstr>MO Expenditures – Projects funded to date</vt:lpstr>
      <vt:lpstr>MO Expenditures – “Appropriated not Transferred” and “Programmed”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</dc:title>
  <dc:creator>aolsen</dc:creator>
  <cp:lastModifiedBy>Snyder, Mathew (CPC)</cp:lastModifiedBy>
  <cp:revision>8</cp:revision>
  <dcterms:created xsi:type="dcterms:W3CDTF">2022-06-07T16:00:01Z</dcterms:created>
  <dcterms:modified xsi:type="dcterms:W3CDTF">2023-12-18T17:39:02Z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2022-06-07T00:00:00Z</vt:filetime>
  </property>
  <property fmtid="{D5CDD505-2E9C-101B-9397-08002B2CF9AE}" pid="3" name="Creator">
    <vt:lpwstr>Acrobat PDFMaker 21 for Excel</vt:lpwstr>
  </property>
  <property fmtid="{D5CDD505-2E9C-101B-9397-08002B2CF9AE}" pid="4" name="LastSaved">
    <vt:filetime>2022-06-07T00:00:00Z</vt:filetime>
  </property>
</Properties>
</file>