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3" r:id="rId3"/>
    <p:sldId id="257" r:id="rId4"/>
    <p:sldId id="265" r:id="rId5"/>
    <p:sldId id="266" r:id="rId6"/>
    <p:sldId id="267" r:id="rId7"/>
    <p:sldId id="259" r:id="rId8"/>
    <p:sldId id="268" r:id="rId9"/>
    <p:sldId id="269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AD4B9-4D65-492E-8EF9-D9C1BDE1709A}" v="2" dt="2023-12-11T19:41:24.40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yder, Mathew (CPC)" userId="b388721c-bce6-4afe-8495-415591679fef" providerId="ADAL" clId="{CC9AD4B9-4D65-492E-8EF9-D9C1BDE1709A}"/>
    <pc:docChg chg="custSel modSld">
      <pc:chgData name="Snyder, Mathew (CPC)" userId="b388721c-bce6-4afe-8495-415591679fef" providerId="ADAL" clId="{CC9AD4B9-4D65-492E-8EF9-D9C1BDE1709A}" dt="2023-12-11T19:45:55.180" v="1065" actId="404"/>
      <pc:docMkLst>
        <pc:docMk/>
      </pc:docMkLst>
      <pc:sldChg chg="modSp mod">
        <pc:chgData name="Snyder, Mathew (CPC)" userId="b388721c-bce6-4afe-8495-415591679fef" providerId="ADAL" clId="{CC9AD4B9-4D65-492E-8EF9-D9C1BDE1709A}" dt="2023-12-11T19:34:17.273" v="15" actId="20577"/>
        <pc:sldMkLst>
          <pc:docMk/>
          <pc:sldMk cId="0" sldId="257"/>
        </pc:sldMkLst>
        <pc:spChg chg="mod">
          <ac:chgData name="Snyder, Mathew (CPC)" userId="b388721c-bce6-4afe-8495-415591679fef" providerId="ADAL" clId="{CC9AD4B9-4D65-492E-8EF9-D9C1BDE1709A}" dt="2023-12-11T19:34:17.273" v="15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Snyder, Mathew (CPC)" userId="b388721c-bce6-4afe-8495-415591679fef" providerId="ADAL" clId="{CC9AD4B9-4D65-492E-8EF9-D9C1BDE1709A}" dt="2023-12-11T19:41:18.151" v="731" actId="20577"/>
        <pc:sldMkLst>
          <pc:docMk/>
          <pc:sldMk cId="3344335459" sldId="268"/>
        </pc:sldMkLst>
        <pc:spChg chg="mod">
          <ac:chgData name="Snyder, Mathew (CPC)" userId="b388721c-bce6-4afe-8495-415591679fef" providerId="ADAL" clId="{CC9AD4B9-4D65-492E-8EF9-D9C1BDE1709A}" dt="2023-12-11T19:34:50.371" v="39" actId="14100"/>
          <ac:spMkLst>
            <pc:docMk/>
            <pc:sldMk cId="3344335459" sldId="268"/>
            <ac:spMk id="2" creationId="{00000000-0000-0000-0000-000000000000}"/>
          </ac:spMkLst>
        </pc:spChg>
        <pc:spChg chg="mod">
          <ac:chgData name="Snyder, Mathew (CPC)" userId="b388721c-bce6-4afe-8495-415591679fef" providerId="ADAL" clId="{CC9AD4B9-4D65-492E-8EF9-D9C1BDE1709A}" dt="2023-12-11T19:41:18.151" v="731" actId="20577"/>
          <ac:spMkLst>
            <pc:docMk/>
            <pc:sldMk cId="3344335459" sldId="268"/>
            <ac:spMk id="3" creationId="{00000000-0000-0000-0000-000000000000}"/>
          </ac:spMkLst>
        </pc:spChg>
      </pc:sldChg>
      <pc:sldChg chg="modSp mod">
        <pc:chgData name="Snyder, Mathew (CPC)" userId="b388721c-bce6-4afe-8495-415591679fef" providerId="ADAL" clId="{CC9AD4B9-4D65-492E-8EF9-D9C1BDE1709A}" dt="2023-12-11T19:45:55.180" v="1065" actId="404"/>
        <pc:sldMkLst>
          <pc:docMk/>
          <pc:sldMk cId="2233897910" sldId="269"/>
        </pc:sldMkLst>
        <pc:spChg chg="mod">
          <ac:chgData name="Snyder, Mathew (CPC)" userId="b388721c-bce6-4afe-8495-415591679fef" providerId="ADAL" clId="{CC9AD4B9-4D65-492E-8EF9-D9C1BDE1709A}" dt="2023-12-11T19:45:55.180" v="1065" actId="404"/>
          <ac:spMkLst>
            <pc:docMk/>
            <pc:sldMk cId="2233897910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25271"/>
            <a:ext cx="82550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578356"/>
            <a:ext cx="8255000" cy="3379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84FE-FEBA-4F4D-A290-FC36B4288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295400"/>
            <a:ext cx="8255000" cy="1477328"/>
          </a:xfrm>
        </p:spPr>
        <p:txBody>
          <a:bodyPr/>
          <a:lstStyle/>
          <a:p>
            <a:pPr algn="ctr"/>
            <a:r>
              <a:rPr lang="en-US" dirty="0"/>
              <a:t>South of Market IPIC – Fee Revenue Projections and Expenditure Plan</a:t>
            </a:r>
            <a:br>
              <a:rPr lang="en-US" dirty="0"/>
            </a:br>
            <a:r>
              <a:rPr lang="en-US" dirty="0"/>
              <a:t>FY25 – FY29</a:t>
            </a:r>
            <a:br>
              <a:rPr lang="en-US" dirty="0"/>
            </a:br>
            <a:r>
              <a:rPr lang="en-US" dirty="0"/>
              <a:t>Revised with Fee Reduction and Fee Deferral Legislation</a:t>
            </a:r>
          </a:p>
        </p:txBody>
      </p:sp>
    </p:spTree>
    <p:extLst>
      <p:ext uri="{BB962C8B-B14F-4D97-AF65-F5344CB8AC3E}">
        <p14:creationId xmlns:p14="http://schemas.microsoft.com/office/powerpoint/2010/main" val="142743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2374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0" dirty="0"/>
              <a:t>June Meeting</a:t>
            </a:r>
            <a:endParaRPr spc="-80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7710805" cy="22063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Reported slowing revenue over the next two to four years with revenue not catching up until year 5 (FY29)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Ramifications: funding was proposed to be pushed out for programmed projects; only one moderate size projects added for funding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October Meeting</a:t>
            </a:r>
            <a:br>
              <a:rPr lang="en-US" spc="-85" dirty="0"/>
            </a:b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20140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spc="-55" dirty="0">
                <a:solidFill>
                  <a:srgbClr val="585858"/>
                </a:solidFill>
                <a:latin typeface="Swis721 Lt BT"/>
                <a:cs typeface="Swis721 Lt BT"/>
              </a:rPr>
              <a:t>Development projects not moving forward due to infeasibility</a:t>
            </a:r>
            <a:endParaRPr sz="2000" dirty="0"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For housing fees, Technical Working Group convened to discuss reduction of housing fees and other measures</a:t>
            </a:r>
            <a:endParaRPr sz="2000" dirty="0">
              <a:latin typeface="Swis721 Lt BT"/>
              <a:cs typeface="Swis721 Lt BT"/>
            </a:endParaRPr>
          </a:p>
          <a:p>
            <a:pPr marL="244475" marR="5080" indent="-23241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Mayor’s Office and Board President Peskin proposed additional development fee reductions to encourage construction </a:t>
            </a:r>
            <a:endParaRPr sz="2000" dirty="0">
              <a:latin typeface="Swis721 Lt BT"/>
              <a:cs typeface="Swis721 Lt B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Ordinance approved by the Planning Commission on July 13, 2023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Ordinance approved by Full Board on initial reading July 25, 2023</a:t>
            </a:r>
          </a:p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latin typeface="Swis721 Lt BT"/>
              <a:cs typeface="Swis721 Lt BT"/>
            </a:endParaRPr>
          </a:p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The Way It is Now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adjusted annually on January 1 by the Annual Infrastructure Construction Cost Increase Estimate (AICCIE), with the exception of the Inclusionary Housing Fee that is subject to a different adjustment methodology.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Once assessed for a given project, impact fees increase annually on January 1 until a first construction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due upon issuance of a first construction document.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All non-residential development projects are required to pay impact fees in all Zoning Districts. 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sz="2000" dirty="0"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272331164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The Way It Will Be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adjusted annually on January 1 by the Annual Infrastructure Construction Cost Increase Estimate (AICCIE), with the exception of the Inclusionary Housing Fee that is subject to a different adjustment methodology.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other than the Inclusionary Housing Fee would be “locked-in” at the amounts assessed upon project approval rather than continuing to increase every January 1 until the issuance of a first construction document. All non-residential development projects are required to pay impact fees in all Zoning Districts. 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Payment of impact fees other than the Inclusionary Housing Fee could be deferred until first certificate of occupancy. This would reactivate and modify a program that sunset in 2013.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New retail and industrial projects in the City’s PDR Zoning Districts, as well as projects with hotel, entertainment, bar, and open space uses in the City’s C-2 Districts, would be exempt from paying impact fees for the next three years. 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Fees would be reduced by 33% through FY29.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sz="2000" dirty="0"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22832638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2873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Ramifications</a:t>
            </a:r>
            <a:endParaRPr spc="-80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1573CB0-7CD7-7165-A038-6FCEB714470A}"/>
              </a:ext>
            </a:extLst>
          </p:cNvPr>
          <p:cNvSpPr txBox="1"/>
          <p:nvPr/>
        </p:nvSpPr>
        <p:spPr>
          <a:xfrm>
            <a:off x="444500" y="1578356"/>
            <a:ext cx="81972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Revenue reduced </a:t>
            </a:r>
            <a:endParaRPr sz="2000" dirty="0">
              <a:latin typeface="Swis721 Lt BT"/>
              <a:cs typeface="Swis721 Lt B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E4FFAA-F968-E593-8F96-5978267D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27307"/>
              </p:ext>
            </p:extLst>
          </p:nvPr>
        </p:nvGraphicFramePr>
        <p:xfrm>
          <a:off x="685800" y="2209800"/>
          <a:ext cx="7492999" cy="1524000"/>
        </p:xfrm>
        <a:graphic>
          <a:graphicData uri="http://schemas.openxmlformats.org/drawingml/2006/table">
            <a:tbl>
              <a:tblPr/>
              <a:tblGrid>
                <a:gridCol w="2243667">
                  <a:extLst>
                    <a:ext uri="{9D8B030D-6E8A-4147-A177-3AD203B41FA5}">
                      <a16:colId xmlns:a16="http://schemas.microsoft.com/office/drawing/2014/main" val="1873809942"/>
                    </a:ext>
                  </a:extLst>
                </a:gridCol>
                <a:gridCol w="1312333">
                  <a:extLst>
                    <a:ext uri="{9D8B030D-6E8A-4147-A177-3AD203B41FA5}">
                      <a16:colId xmlns:a16="http://schemas.microsoft.com/office/drawing/2014/main" val="231089692"/>
                    </a:ext>
                  </a:extLst>
                </a:gridCol>
                <a:gridCol w="1312333">
                  <a:extLst>
                    <a:ext uri="{9D8B030D-6E8A-4147-A177-3AD203B41FA5}">
                      <a16:colId xmlns:a16="http://schemas.microsoft.com/office/drawing/2014/main" val="957810884"/>
                    </a:ext>
                  </a:extLst>
                </a:gridCol>
                <a:gridCol w="1312333">
                  <a:extLst>
                    <a:ext uri="{9D8B030D-6E8A-4147-A177-3AD203B41FA5}">
                      <a16:colId xmlns:a16="http://schemas.microsoft.com/office/drawing/2014/main" val="667134433"/>
                    </a:ext>
                  </a:extLst>
                </a:gridCol>
                <a:gridCol w="1312333">
                  <a:extLst>
                    <a:ext uri="{9D8B030D-6E8A-4147-A177-3AD203B41FA5}">
                      <a16:colId xmlns:a16="http://schemas.microsoft.com/office/drawing/2014/main" val="330822544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FY 24 and FY25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FY26-FY29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THROUGH FY 29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THROUGH FY 34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846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Previous Projections (June 2023)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1,914,000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174,155,000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239,094,000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277,679,000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28855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Revised Projections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863,000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79,736,000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146,639,000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241,545,000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3116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Difference 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(1,051,000)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(94,419,000)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(92,455,000)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(36,134,000)</a:t>
                      </a:r>
                    </a:p>
                  </a:txBody>
                  <a:tcPr marL="10583" marR="10583" marT="105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74245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3142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75" dirty="0"/>
              <a:t>Ramifications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1600200"/>
            <a:ext cx="8121650" cy="34759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Previous version of draft Expenditure Plan adjusted proposed expenditures to enable balanced budget at the end of five-year budget cycle to the extent possible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All funding categories now show deficits at end of five-year funding cycle </a:t>
            </a:r>
            <a:r>
              <a:rPr lang="en-US" sz="2000">
                <a:solidFill>
                  <a:srgbClr val="585858"/>
                </a:solidFill>
                <a:latin typeface="Swis721 Lt BT"/>
                <a:cs typeface="Swis721 Lt BT"/>
              </a:rPr>
              <a:t>-&gt; some projects </a:t>
            </a: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unlikely to be funded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IPIC did not want to adjust expenditures at this time in case funding picture improves in the next couple of years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37465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75" dirty="0"/>
              <a:t>Revised CFD Projections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1600200"/>
            <a:ext cx="8121650" cy="47327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Previous Expenditure Plan did not include revised CFD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Because of “lingering” projects, expectations of constructions starts (and thus fee payment) was pushed out for most large projects to FY27 and later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Pushed out construction starts -&gt; pushed out construction completions (Certificates of Occupancy) -&gt; pushed out commencement of CFD tax payments -&gt; no longer expecting ability to bond within the five-year planning cycle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Greatly reduced CFD revenue within next five years: had been $100M +; now only about $500K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33443354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37465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75" dirty="0"/>
              <a:t>Revised CFD Projections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1600200"/>
            <a:ext cx="8121650" cy="24295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IPIC proposing reducing those expenditure line items directly associated with revenue</a:t>
            </a:r>
          </a:p>
          <a:p>
            <a:pPr marL="628650" lvl="3" indent="-342900">
              <a:spcBef>
                <a:spcPts val="105"/>
              </a:spcBef>
              <a:buClr>
                <a:srgbClr val="F8961D"/>
              </a:buClr>
              <a:buFont typeface="Arial" panose="020B0604020202020204" pitchFamily="34" charset="0"/>
              <a:buChar char="•"/>
              <a:tabLst>
                <a:tab pos="244475" algn="l"/>
              </a:tabLst>
            </a:pPr>
            <a:r>
              <a:rPr lang="en-US" dirty="0">
                <a:solidFill>
                  <a:srgbClr val="585858"/>
                </a:solidFill>
                <a:latin typeface="Swis721 Lt BT"/>
                <a:cs typeface="Swis721 Lt BT"/>
              </a:rPr>
              <a:t>Regional Transit Capacity Improvements</a:t>
            </a:r>
          </a:p>
          <a:p>
            <a:pPr marL="628650" lvl="3" indent="-342900">
              <a:spcBef>
                <a:spcPts val="105"/>
              </a:spcBef>
              <a:buClr>
                <a:srgbClr val="F8961D"/>
              </a:buClr>
              <a:buFont typeface="Arial" panose="020B0604020202020204" pitchFamily="34" charset="0"/>
              <a:buChar char="•"/>
              <a:tabLst>
                <a:tab pos="244475" algn="l"/>
              </a:tabLst>
            </a:pPr>
            <a:r>
              <a:rPr lang="en-US" dirty="0">
                <a:solidFill>
                  <a:srgbClr val="585858"/>
                </a:solidFill>
                <a:latin typeface="Swis721 Lt BT"/>
                <a:cs typeface="Swis721 Lt BT"/>
              </a:rPr>
              <a:t>Environmental Sustainability &amp; Resilience [placeholder]</a:t>
            </a:r>
          </a:p>
          <a:p>
            <a:pPr marL="628650" lvl="3" indent="-342900">
              <a:spcBef>
                <a:spcPts val="105"/>
              </a:spcBef>
              <a:buClr>
                <a:srgbClr val="F8961D"/>
              </a:buClr>
              <a:buFont typeface="Arial" panose="020B0604020202020204" pitchFamily="34" charset="0"/>
              <a:buChar char="•"/>
              <a:tabLst>
                <a:tab pos="244475" algn="l"/>
              </a:tabLst>
            </a:pPr>
            <a:r>
              <a:rPr lang="en-US" dirty="0">
                <a:solidFill>
                  <a:srgbClr val="585858"/>
                </a:solidFill>
                <a:latin typeface="Swis721 Lt BT"/>
                <a:cs typeface="Swis721 Lt BT"/>
              </a:rPr>
              <a:t>Cultural Preservation and Community Services [placeholder]</a:t>
            </a:r>
          </a:p>
          <a:p>
            <a:pPr marL="628650" lvl="3" indent="-342900">
              <a:spcBef>
                <a:spcPts val="105"/>
              </a:spcBef>
              <a:buClr>
                <a:srgbClr val="F8961D"/>
              </a:buClr>
              <a:buFont typeface="Arial" panose="020B0604020202020204" pitchFamily="34" charset="0"/>
              <a:buChar char="•"/>
              <a:tabLst>
                <a:tab pos="244475" algn="l"/>
              </a:tabLst>
            </a:pPr>
            <a:r>
              <a:rPr lang="en-US" dirty="0">
                <a:solidFill>
                  <a:srgbClr val="585858"/>
                </a:solidFill>
                <a:latin typeface="Swis721 Lt BT"/>
                <a:cs typeface="Swis721 Lt BT"/>
              </a:rPr>
              <a:t>Bessie Carmichael Supplemental Services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22338979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685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Source Sans Pro</vt:lpstr>
      <vt:lpstr>Swis721 Lt BT</vt:lpstr>
      <vt:lpstr>Swis721 Md BT</vt:lpstr>
      <vt:lpstr>Wingdings</vt:lpstr>
      <vt:lpstr>Office Theme</vt:lpstr>
      <vt:lpstr>South of Market IPIC – Fee Revenue Projections and Expenditure Plan FY25 – FY29 Revised with Fee Reduction and Fee Deferral Legislation</vt:lpstr>
      <vt:lpstr>June Meeting</vt:lpstr>
      <vt:lpstr>October Meeting Development Impact Fee Deferral and Reduction Legislation</vt:lpstr>
      <vt:lpstr>Development Impact Fee Deferral and Reduction Legislation</vt:lpstr>
      <vt:lpstr>Development Impact Fee Deferral and Reduction Legislation</vt:lpstr>
      <vt:lpstr>Ramifications</vt:lpstr>
      <vt:lpstr>Ramifications</vt:lpstr>
      <vt:lpstr>Revised CFD Projections</vt:lpstr>
      <vt:lpstr>Revised CFD Projections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of Market IPIC – Initial Fee Revenue Projections FY24 – FY28  for 6/14/22 CAC Meeting</dc:title>
  <dc:creator>aolsen</dc:creator>
  <cp:lastModifiedBy>Snyder, Mathew (CPC)</cp:lastModifiedBy>
  <cp:revision>5</cp:revision>
  <dcterms:created xsi:type="dcterms:W3CDTF">2022-06-08T20:49:20Z</dcterms:created>
  <dcterms:modified xsi:type="dcterms:W3CDTF">2023-12-11T19:53:14Z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2022-06-08T00:00:00Z</vt:filetime>
  </property>
  <property fmtid="{D5CDD505-2E9C-101B-9397-08002B2CF9AE}" pid="3" name="Creator">
    <vt:lpwstr>Acrobat PDFMaker 21 for Excel</vt:lpwstr>
  </property>
  <property fmtid="{D5CDD505-2E9C-101B-9397-08002B2CF9AE}" pid="4" name="LastSaved">
    <vt:filetime>2022-06-08T00:00:00Z</vt:filetime>
  </property>
</Properties>
</file>